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5"/>
  </p:notesMasterIdLst>
  <p:sldIdLst>
    <p:sldId id="256" r:id="rId2"/>
    <p:sldId id="258" r:id="rId3"/>
    <p:sldId id="262" r:id="rId4"/>
    <p:sldId id="259" r:id="rId5"/>
    <p:sldId id="263" r:id="rId6"/>
    <p:sldId id="267" r:id="rId7"/>
    <p:sldId id="260" r:id="rId8"/>
    <p:sldId id="264" r:id="rId9"/>
    <p:sldId id="261" r:id="rId10"/>
    <p:sldId id="265" r:id="rId11"/>
    <p:sldId id="268" r:id="rId12"/>
    <p:sldId id="269" r:id="rId13"/>
    <p:sldId id="266"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s, Kimberly B. (CDC/OID/NCEZID)" initials="RKB(" lastIdx="2" clrIdx="0">
    <p:extLst>
      <p:ext uri="{19B8F6BF-5375-455C-9EA6-DF929625EA0E}">
        <p15:presenceInfo xmlns:p15="http://schemas.microsoft.com/office/powerpoint/2012/main" userId="S-1-5-21-1207783550-2075000910-922709458-228301" providerId="AD"/>
      </p:ext>
    </p:extLst>
  </p:cmAuthor>
  <p:cmAuthor id="2" name="Cohen, Nicole (Nicky) (CDC/OID/NCEZID)" initials="NC" lastIdx="14" clrIdx="1">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60241" autoAdjust="0"/>
  </p:normalViewPr>
  <p:slideViewPr>
    <p:cSldViewPr snapToGrid="0">
      <p:cViewPr varScale="1">
        <p:scale>
          <a:sx n="33" d="100"/>
          <a:sy n="33" d="100"/>
        </p:scale>
        <p:origin x="1856"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This section describes an important part of conducting a risk assessment of an ill traveler – taking temperatures. </a:t>
            </a:r>
          </a:p>
          <a:p>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now re-familiarize ourselves with taking</a:t>
            </a:r>
            <a:r>
              <a:rPr lang="en-US" baseline="0" dirty="0"/>
              <a:t> a temperature properly. </a:t>
            </a:r>
            <a:r>
              <a:rPr lang="en-US" i="1" baseline="0" dirty="0"/>
              <a:t>Ask 2 additional facilitators to come to the front of the room to assist. Also ask videographer to come back to the front of the room to take short videos.</a:t>
            </a:r>
          </a:p>
          <a:p>
            <a:endParaRPr lang="en-US" i="1" baseline="0" dirty="0"/>
          </a:p>
          <a:p>
            <a:r>
              <a:rPr lang="en-US" i="0" baseline="0" dirty="0"/>
              <a:t>We are going to demonstrate the process of taking a temperature. First, our facilitator/demonstrator is looking at the thermometer to ensure it has batteries and is ready for use. </a:t>
            </a:r>
            <a:r>
              <a:rPr lang="en-US" i="1" baseline="0" dirty="0"/>
              <a:t>Pause to allow demonstrator to view thermometer and review batteries. </a:t>
            </a:r>
            <a:r>
              <a:rPr lang="en-US" i="0" baseline="0" dirty="0"/>
              <a:t> Now, we need to ensure this thermometer is calibrated according to the instructions.</a:t>
            </a:r>
          </a:p>
          <a:p>
            <a:endParaRPr lang="en-US" i="0" baseline="0" dirty="0"/>
          </a:p>
          <a:p>
            <a:r>
              <a:rPr lang="en-US" i="1" baseline="0" dirty="0"/>
              <a:t>Allow the demonstrator to read aloud the calibration instructions for this particular thermometer, and have them act out the steps while reading.</a:t>
            </a:r>
          </a:p>
          <a:p>
            <a:endParaRPr lang="en-US" i="1" baseline="0" dirty="0"/>
          </a:p>
          <a:p>
            <a:r>
              <a:rPr lang="en-US" i="0" baseline="0" dirty="0"/>
              <a:t>Now that the thermometer is calibrated, it is ready for use. Remember to look back at the specific directions for this thermometer to see if you are measuring temperature at the front of the head or the side of the head. </a:t>
            </a:r>
            <a:r>
              <a:rPr lang="en-US" i="1" baseline="0" dirty="0"/>
              <a:t>Ask the demonstrator to read aloud the instructions on where to take the temperature.</a:t>
            </a:r>
          </a:p>
          <a:p>
            <a:endParaRPr lang="en-US" i="1" baseline="0" dirty="0"/>
          </a:p>
          <a:p>
            <a:r>
              <a:rPr lang="en-US" i="0" baseline="0" dirty="0"/>
              <a:t>Now, we need to know how far back to stand to take a temperature. </a:t>
            </a:r>
            <a:r>
              <a:rPr lang="en-US" i="1" baseline="0" dirty="0"/>
              <a:t>Ask the demonstrator to read aloud the instructions on how far back to stand to take the temperature.</a:t>
            </a:r>
          </a:p>
          <a:p>
            <a:endParaRPr lang="en-US" i="1" baseline="0" dirty="0"/>
          </a:p>
          <a:p>
            <a:r>
              <a:rPr lang="en-US" i="1" baseline="0" dirty="0"/>
              <a:t>Demonstrator takes the temperature and reads aloud to the class the answer. If it is below 35</a:t>
            </a:r>
            <a:r>
              <a:rPr lang="en-US" baseline="0" dirty="0">
                <a:latin typeface="Calibri" panose="020F0502020204030204" pitchFamily="34" charset="0"/>
                <a:cs typeface="Calibri" panose="020F0502020204030204" pitchFamily="34" charset="0"/>
              </a:rPr>
              <a:t>°C</a:t>
            </a:r>
            <a:r>
              <a:rPr lang="en-US" i="1" baseline="0" dirty="0"/>
              <a:t>, they announce that the thermometer must be calibrated improperly or something must have happened and they take the temperature again. If is between 35-37.5</a:t>
            </a:r>
            <a:r>
              <a:rPr lang="en-US" baseline="0" dirty="0">
                <a:latin typeface="Calibri" panose="020F0502020204030204" pitchFamily="34" charset="0"/>
                <a:cs typeface="Calibri" panose="020F0502020204030204" pitchFamily="34" charset="0"/>
              </a:rPr>
              <a:t>°C</a:t>
            </a:r>
            <a:r>
              <a:rPr lang="en-US" i="1" baseline="0" dirty="0"/>
              <a:t>, that is fine. If it is above 37.5</a:t>
            </a:r>
            <a:r>
              <a:rPr lang="en-US" baseline="0" dirty="0">
                <a:latin typeface="Calibri" panose="020F0502020204030204" pitchFamily="34" charset="0"/>
                <a:cs typeface="Calibri" panose="020F0502020204030204" pitchFamily="34" charset="0"/>
              </a:rPr>
              <a:t>°C</a:t>
            </a:r>
            <a:r>
              <a:rPr lang="en-US" i="1" baseline="0" dirty="0"/>
              <a:t>, they want to ask the person additional questions, as they may be sick.</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4129077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are the advantages and disadvantages of contactless thermometer usually refer to as infra red thermometer: </a:t>
            </a:r>
            <a:r>
              <a:rPr lang="en-US" i="1" dirty="0"/>
              <a:t>Ask one of the participants to read the advantages and another read disadvantages.</a:t>
            </a:r>
          </a:p>
          <a:p>
            <a:pPr marL="171450" indent="-171450">
              <a:buFont typeface="Arial" panose="020B0604020202020204" pitchFamily="34" charset="0"/>
              <a:buChar char="•"/>
            </a:pPr>
            <a:endParaRPr lang="en-NG" dirty="0"/>
          </a:p>
        </p:txBody>
      </p:sp>
      <p:sp>
        <p:nvSpPr>
          <p:cNvPr id="4" name="Slide Number Placeholder 3"/>
          <p:cNvSpPr>
            <a:spLocks noGrp="1"/>
          </p:cNvSpPr>
          <p:nvPr>
            <p:ph type="sldNum" sz="quarter" idx="5"/>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696118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No-touch forehead thermometers usually have a removable cap that keeps it clean during storage. Make sure you take the cap off before use.</a:t>
            </a:r>
            <a:endParaRPr lang="en-NG" dirty="0"/>
          </a:p>
        </p:txBody>
      </p:sp>
      <p:sp>
        <p:nvSpPr>
          <p:cNvPr id="4" name="Slide Number Placeholder 3"/>
          <p:cNvSpPr>
            <a:spLocks noGrp="1"/>
          </p:cNvSpPr>
          <p:nvPr>
            <p:ph type="sldNum" sz="quarter" idx="5"/>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1117193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for our activity! We’ll break into our groups again</a:t>
            </a:r>
            <a:r>
              <a:rPr lang="en-US" baseline="0" dirty="0"/>
              <a:t> and each group will have a facilitator assigned to them.</a:t>
            </a:r>
          </a:p>
          <a:p>
            <a:endParaRPr lang="en-US" baseline="0" dirty="0"/>
          </a:p>
          <a:p>
            <a:r>
              <a:rPr lang="en-US" baseline="0" dirty="0"/>
              <a:t>Within the group, your facilitator will again demonstrate the process of taking a temperature. You then can have a chance to practice, without being graded, in taking temperatures. After practicing, each group member then will be evaluated on:</a:t>
            </a:r>
          </a:p>
          <a:p>
            <a:endParaRPr lang="en-US" baseline="0" dirty="0"/>
          </a:p>
          <a:p>
            <a:r>
              <a:rPr lang="en-US" baseline="0" dirty="0"/>
              <a:t>-Accurately turning on the thermometer and waiting until it was properly calibrated to take temperature. This includes checking the batteries.</a:t>
            </a:r>
          </a:p>
          <a:p>
            <a:r>
              <a:rPr lang="en-US" baseline="0" dirty="0"/>
              <a:t>-Taking temperature in the accurate location on the head</a:t>
            </a:r>
          </a:p>
          <a:p>
            <a:r>
              <a:rPr lang="en-US" baseline="0" dirty="0"/>
              <a:t>-Standing back in the appropriate location and not right next to the person (e.g. extending arm) for infection control purposes</a:t>
            </a:r>
          </a:p>
          <a:p>
            <a:r>
              <a:rPr lang="en-US" baseline="0" dirty="0"/>
              <a:t>-Reading out the temperature and then accurately interpreting the temperature (e.g. if </a:t>
            </a:r>
            <a:r>
              <a:rPr lang="en-US" baseline="0"/>
              <a:t>below 35</a:t>
            </a:r>
            <a:r>
              <a:rPr lang="en-US" baseline="0">
                <a:latin typeface="Calibri" panose="020F0502020204030204" pitchFamily="34" charset="0"/>
                <a:cs typeface="Calibri" panose="020F0502020204030204" pitchFamily="34" charset="0"/>
              </a:rPr>
              <a:t>°C</a:t>
            </a:r>
            <a:r>
              <a:rPr lang="en-US" baseline="0"/>
              <a:t> </a:t>
            </a:r>
            <a:r>
              <a:rPr lang="en-US" baseline="0" dirty="0"/>
              <a:t>retaking, </a:t>
            </a:r>
            <a:r>
              <a:rPr lang="en-US" baseline="0"/>
              <a:t>if 35-37.5</a:t>
            </a:r>
            <a:r>
              <a:rPr lang="en-US" baseline="0">
                <a:latin typeface="Calibri" panose="020F0502020204030204" pitchFamily="34" charset="0"/>
                <a:cs typeface="Calibri" panose="020F0502020204030204" pitchFamily="34" charset="0"/>
              </a:rPr>
              <a:t>°C</a:t>
            </a:r>
            <a:r>
              <a:rPr lang="en-US" baseline="0"/>
              <a:t> </a:t>
            </a:r>
            <a:r>
              <a:rPr lang="en-US" baseline="0" dirty="0"/>
              <a:t>okay, if </a:t>
            </a:r>
            <a:r>
              <a:rPr lang="en-US" baseline="0"/>
              <a:t>past 37.5</a:t>
            </a:r>
            <a:r>
              <a:rPr lang="en-US" baseline="0">
                <a:latin typeface="Calibri" panose="020F0502020204030204" pitchFamily="34" charset="0"/>
                <a:cs typeface="Calibri" panose="020F0502020204030204" pitchFamily="34" charset="0"/>
              </a:rPr>
              <a:t>°C</a:t>
            </a:r>
            <a:r>
              <a:rPr lang="en-US" baseline="0"/>
              <a:t> </a:t>
            </a:r>
            <a:r>
              <a:rPr lang="en-US" baseline="0" dirty="0"/>
              <a:t>referred or asked for additional health surveillance measures)</a:t>
            </a:r>
          </a:p>
          <a:p>
            <a:endParaRPr lang="en-US" baseline="0" dirty="0"/>
          </a:p>
          <a:p>
            <a:r>
              <a:rPr lang="en-US" i="1" baseline="0" dirty="0"/>
              <a:t>Instruct participants to break into groups and follow the facilitators to certain areas of the room. Facilitator then demonstrates the use of the thermometer and allows each participant to practice—without grading—and offers recommendations for refinements and improvements. Each participant gets to practice once. </a:t>
            </a:r>
          </a:p>
          <a:p>
            <a:endParaRPr lang="en-US" i="1" baseline="0" dirty="0"/>
          </a:p>
          <a:p>
            <a:r>
              <a:rPr lang="en-US" i="1" baseline="0" dirty="0"/>
              <a:t>Then the facilitator needs to use the Temp Taking Evaluation Checklist to evaluate each of the participants.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3696360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Our first objective for is to learn why temperature screening, or assessment, is so important in health surveillance at POE.</a:t>
            </a:r>
          </a:p>
          <a:p>
            <a:br>
              <a:rPr lang="en-US" i="0" baseline="0" dirty="0"/>
            </a:br>
            <a:r>
              <a:rPr lang="en-US" i="0" baseline="0" dirty="0"/>
              <a:t>We’ll then get into the methods of taking a temperature at POE, and we’ll all get to practice and be evaluated on that activity.</a:t>
            </a:r>
          </a:p>
          <a:p>
            <a:endParaRPr lang="en-US" i="0" baseline="0" dirty="0"/>
          </a:p>
          <a:p>
            <a:r>
              <a:rPr lang="en-US" i="0" baseline="0" dirty="0"/>
              <a:t>Finally, we’ll have a brief discussion on the considerations for thermal scanners or body scanners, equipment which is becoming more and more common.</a:t>
            </a: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what is fever? It’s just a measured body temperature above the normal, which is 37</a:t>
            </a:r>
            <a:r>
              <a:rPr lang="en-US" baseline="0" dirty="0"/>
              <a:t> degrees Celsius.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Fever is the most common</a:t>
            </a:r>
            <a:r>
              <a:rPr lang="en-US" baseline="0" dirty="0"/>
              <a:t> sign of infectious disease. In fact, can anyone raise their hand and share an infectious disease that has fever as a sign? </a:t>
            </a:r>
            <a:r>
              <a:rPr lang="en-US" i="1" baseline="0" dirty="0"/>
              <a:t>Allow class to raise hands. Expected responses: measles, meningitis, Ebola/viral hemorrhagic fevers, etc. </a:t>
            </a:r>
            <a:r>
              <a:rPr lang="en-US" i="0" baseline="0" dirty="0"/>
              <a:t>We will discuss clinical diagnostic criteria tomorrow, but remember that for the vast majority of infectious diseases, fever is a sign.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With that said, there are other conditions outside of infectious diseases that could still cause fever. Other medical conditions, severe trauma that your body is fighting—hence the fever—or even some medications can cause your fever to rise.</a:t>
            </a:r>
          </a:p>
          <a:p>
            <a:endParaRPr lang="en-US" dirty="0"/>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3022235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Temperature</a:t>
            </a:r>
            <a:r>
              <a:rPr lang="en-US" i="0" baseline="0" dirty="0"/>
              <a:t> assessment is common at POE and it is part of your role as [POE health agency] to do so during ill person risk assessments. Every time you get referred an ill passenger, you take a temperature. No questions asked. It is easy to do with the materials available to you.</a:t>
            </a:r>
          </a:p>
          <a:p>
            <a:endParaRPr lang="en-US" i="0" baseline="0" dirty="0"/>
          </a:p>
          <a:p>
            <a:r>
              <a:rPr lang="en-US" i="0" baseline="0" dirty="0"/>
              <a:t>Every now and then, the country may ask the POE to conduct temperature screening, which is usually the result of a local outbreak or, less frequently, WHO telling us to via a Public Health Emergency of International Concern declaration. When that occurs, you are charged to take temperatures of a greater amount of people. Usually, in these situations, there is specific guidance for this procedure.</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1561338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Before we get into the specifics of taking a temperature, I want to stress that it is a necessary part, but not the entirety of the ill passenger risk assessment process. Some people may be infected with a disease, but are not showing a fever. Why? Well, some could try to mask it by using paracetamol or other medications. Others may have already been exposed to disease and are infected with the disease, but may not be showing symptoms yet. This is known as “incubating” disease.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Different diseases behave differently in respect to fever and symptoms. One disease that is well known for being infectious while someone is incubating, or not yet showing symptoms, is influenza. However, Ebola can only be spread when someone is symptomatic.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Understanding these limitations, it is important to collect other information from people during risk assessments, like their past medical history, travel history, and exposure history. Temperature is only one part of the complete puzzle. </a:t>
            </a:r>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253308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any other device in your home, it’s important to understand how your thermometer works. Not every type works the same way or is designed to provide the same temperature readings.</a:t>
            </a:r>
          </a:p>
          <a:p>
            <a:r>
              <a:rPr lang="en-US" dirty="0"/>
              <a:t>No matter which type you choose, read the manufacturer’s instructions carefully. No thermometer will provide accurate results if it’s used incorrectly.</a:t>
            </a:r>
          </a:p>
          <a:p>
            <a:r>
              <a:rPr lang="en-US" b="1" dirty="0"/>
              <a:t>Digital thermometers </a:t>
            </a:r>
            <a:r>
              <a:rPr lang="en-US" dirty="0"/>
              <a:t>work by using heat sensors that determine body temperature. They can be used to take temperature readings in the mouth, rectum, or armpit. When assessing digital thermometer readings, keep in mind that armpit (axillary) temperature runs about ½ to 1°F (0.6°C) cooler than oral readings. Rectal thermometers run ½ to 1°F (0.6°C) warmer than oral readings.</a:t>
            </a:r>
          </a:p>
          <a:p>
            <a:r>
              <a:rPr lang="en-US" dirty="0"/>
              <a:t>Oral readings won’t be accurate if they are taken too close to eating or drinking, because results may be skewed by your food or drink’s temperature. Wait at least 15 minutes. Batteries in thermometers should be replaced periodically. Make sure you have the right type of batteries on hand for your device and that you understand how to change them, so you’re not left scrambling in an emergency.</a:t>
            </a:r>
          </a:p>
          <a:p>
            <a:r>
              <a:rPr lang="en-US" b="1" dirty="0"/>
              <a:t>Forehead thermometers </a:t>
            </a:r>
            <a:r>
              <a:rPr lang="en-US" dirty="0"/>
              <a:t>use infrared sensors to measure the temperature of the superficial temporal artery, which is a branch of the carotid artery.</a:t>
            </a:r>
          </a:p>
          <a:p>
            <a:endParaRPr lang="en-US" dirty="0"/>
          </a:p>
          <a:p>
            <a:r>
              <a:rPr lang="en-US" dirty="0"/>
              <a:t>Some are known as non-contact infrared thermometers. </a:t>
            </a:r>
            <a:r>
              <a:rPr lang="en-US" b="1" dirty="0"/>
              <a:t>Non-contact infrared thermometers are held three to 15 cm away from the patient and typically measure temperature on the forehead or temple.</a:t>
            </a:r>
            <a:r>
              <a:rPr lang="en-US" dirty="0"/>
              <a:t> Forehead thermometers that require no physical contact have become very popular for use in venues such as airports, stores, and stadiums. Forehead thermometers must be positioned accurately and according to the manufacturer’s instructions, or they will not provide the right reading. Readings can be affected by external factors, including drafts, wind, indoor heating, and direct sunlight.</a:t>
            </a:r>
          </a:p>
          <a:p>
            <a:r>
              <a:rPr lang="en-US" dirty="0"/>
              <a:t>Wearing certain clothing, such as hats or heavy coats, can skew the results.</a:t>
            </a:r>
            <a:endParaRPr lang="en-NG" dirty="0"/>
          </a:p>
        </p:txBody>
      </p:sp>
      <p:sp>
        <p:nvSpPr>
          <p:cNvPr id="4" name="Slide Number Placeholder 3"/>
          <p:cNvSpPr>
            <a:spLocks noGrp="1"/>
          </p:cNvSpPr>
          <p:nvPr>
            <p:ph type="sldNum" sz="quarter" idx="5"/>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3769322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Now,</a:t>
            </a:r>
            <a:r>
              <a:rPr lang="en-US" sz="1200" kern="1200" baseline="0" dirty="0">
                <a:solidFill>
                  <a:schemeClr val="tx1"/>
                </a:solidFill>
                <a:effectLst/>
                <a:latin typeface="+mn-lt"/>
                <a:ea typeface="+mn-ea"/>
                <a:cs typeface="+mn-cs"/>
              </a:rPr>
              <a:t> all of you should have access to a non-contact thermometer at your POE. Is that correct? </a:t>
            </a:r>
            <a:r>
              <a:rPr lang="en-US" sz="1200" i="1" kern="1200" baseline="0" dirty="0">
                <a:solidFill>
                  <a:schemeClr val="tx1"/>
                </a:solidFill>
                <a:effectLst/>
                <a:latin typeface="+mn-lt"/>
                <a:ea typeface="+mn-ea"/>
                <a:cs typeface="+mn-cs"/>
              </a:rPr>
              <a:t>Allow for responses.</a:t>
            </a:r>
          </a:p>
          <a:p>
            <a:pPr lvl="0"/>
            <a:endParaRPr lang="en-US" sz="1200" i="1" kern="1200" baseline="0" dirty="0">
              <a:solidFill>
                <a:schemeClr val="tx1"/>
              </a:solidFill>
              <a:effectLst/>
              <a:latin typeface="+mn-lt"/>
              <a:ea typeface="+mn-ea"/>
              <a:cs typeface="+mn-cs"/>
            </a:endParaRPr>
          </a:p>
          <a:p>
            <a:pPr lvl="0"/>
            <a:r>
              <a:rPr lang="en-US" sz="1200" i="0" kern="1200" baseline="0" dirty="0">
                <a:solidFill>
                  <a:schemeClr val="tx1"/>
                </a:solidFill>
                <a:effectLst/>
                <a:latin typeface="+mn-lt"/>
                <a:ea typeface="+mn-ea"/>
                <a:cs typeface="+mn-cs"/>
              </a:rPr>
              <a:t>Thus, you should be aware of their benefits! They are a great way to take someone’s temperature without touching them, so this is very helpful for infection control purposes. They are similar in accuracy to contact-based thermometers without the cleanup and infection risk involved.</a:t>
            </a:r>
          </a:p>
          <a:p>
            <a:pPr lvl="0"/>
            <a:endParaRPr lang="en-US" sz="1200" i="0" kern="1200" baseline="0" dirty="0">
              <a:solidFill>
                <a:schemeClr val="tx1"/>
              </a:solidFill>
              <a:effectLst/>
              <a:latin typeface="+mn-lt"/>
              <a:ea typeface="+mn-ea"/>
              <a:cs typeface="+mn-cs"/>
            </a:endParaRPr>
          </a:p>
          <a:p>
            <a:pPr lvl="0"/>
            <a:r>
              <a:rPr lang="en-US" sz="1200" i="0" kern="1200" baseline="0" dirty="0">
                <a:solidFill>
                  <a:schemeClr val="tx1"/>
                </a:solidFill>
                <a:effectLst/>
                <a:latin typeface="+mn-lt"/>
                <a:ea typeface="+mn-ea"/>
                <a:cs typeface="+mn-cs"/>
              </a:rPr>
              <a:t>The main aspect you need to know about these thermometers is their model. There are many different types of non-contact thermometers, and each has slightly different ways of taking the temperature. For instance, some require that you take the temperature at the side of your head, and others require that you take it at the front of your head—look at the photos here for an example. Different models also differ in their calibration techniques, or the way you get the thermometer ready to take a temperature.</a:t>
            </a:r>
            <a:endParaRPr lang="en-US" sz="1200" i="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4246881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We also wanted to give a quick note on temperature cutoffs. This is more useful during mass screening events like the Ebola outbreak than during routine times, but, if a person has a temperature beyond 37.5</a:t>
            </a:r>
            <a:r>
              <a:rPr lang="en-US" baseline="0" dirty="0">
                <a:latin typeface="Calibri" panose="020F0502020204030204" pitchFamily="34" charset="0"/>
                <a:cs typeface="Calibri" panose="020F0502020204030204" pitchFamily="34" charset="0"/>
              </a:rPr>
              <a:t>°C</a:t>
            </a:r>
            <a:r>
              <a:rPr lang="en-US" baseline="0" dirty="0"/>
              <a:t> or 38</a:t>
            </a:r>
            <a:r>
              <a:rPr lang="en-US" baseline="0" dirty="0">
                <a:latin typeface="Calibri" panose="020F0502020204030204" pitchFamily="34" charset="0"/>
                <a:cs typeface="Calibri" panose="020F0502020204030204" pitchFamily="34" charset="0"/>
              </a:rPr>
              <a:t>°C</a:t>
            </a:r>
            <a:r>
              <a:rPr lang="en-US" baseline="0" dirty="0"/>
              <a:t>, they can be sick and infectious. Even if they have a temperature below that level, they can still be sick and infectious, and this is again is reason to collect additional information like travel history, medical history, and exposure history.</a:t>
            </a:r>
          </a:p>
          <a:p>
            <a:endParaRPr lang="en-US" baseline="0" dirty="0"/>
          </a:p>
          <a:p>
            <a:r>
              <a:rPr lang="en-US" baseline="0" dirty="0"/>
              <a:t>However, if someone has a measured temperature below 35</a:t>
            </a:r>
            <a:r>
              <a:rPr lang="en-US" baseline="0" dirty="0">
                <a:latin typeface="Calibri" panose="020F0502020204030204" pitchFamily="34" charset="0"/>
                <a:cs typeface="Calibri" panose="020F0502020204030204" pitchFamily="34" charset="0"/>
              </a:rPr>
              <a:t>°C</a:t>
            </a:r>
            <a:r>
              <a:rPr lang="en-US" baseline="0" dirty="0"/>
              <a:t>, measure it again. Most of us in this room would be dead if our temperatures were measured below 35 degrees! This also might be a sign that your thermometers needs to be re-calibrated or needs new batteries.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3858446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Before we get into practicing measuring temperature, it’s important to quickly discuss thermal cameras, or as you sometimes hear them called, thermal scanners.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These are much more common at airports than at other POE, but they are quickly becoming quite common. Let’s discuss what they can and what they cannot do.</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advantage to these devices are that they can measure temperature from a greater distance than a non-contact thermometer. They also have the ability to screen people much quicker than a non-contact thermometer.</a:t>
            </a:r>
          </a:p>
          <a:p>
            <a:br>
              <a:rPr lang="en-US" sz="1200" b="0" i="0" u="none" strike="noStrike" kern="1200" baseline="0" dirty="0">
                <a:solidFill>
                  <a:schemeClr val="tx1"/>
                </a:solidFill>
                <a:latin typeface="+mn-lt"/>
                <a:ea typeface="+mn-ea"/>
                <a:cs typeface="+mn-cs"/>
              </a:rPr>
            </a:br>
            <a:r>
              <a:rPr lang="en-US" sz="1200" b="0" i="0" u="none" strike="noStrike" kern="1200" baseline="0" dirty="0">
                <a:solidFill>
                  <a:schemeClr val="tx1"/>
                </a:solidFill>
                <a:latin typeface="+mn-lt"/>
                <a:ea typeface="+mn-ea"/>
                <a:cs typeface="+mn-cs"/>
              </a:rPr>
              <a:t>But you need to know their disadvantages. First and foremost, they are not as accurate as a non-contact thermometer. They have not been evaluated to be a primary diagnostic tool for any disease, and while you may be able to get an idea of fever from them, do not rely on them alone. Thus, if someone sets off the thermal camera or scanner with a fever that is above a pre-set threshold, most likely 37.5</a:t>
            </a:r>
            <a:r>
              <a:rPr lang="en-US" baseline="0" dirty="0">
                <a:latin typeface="Calibri" panose="020F0502020204030204" pitchFamily="34" charset="0"/>
                <a:cs typeface="Calibri" panose="020F0502020204030204" pitchFamily="34" charset="0"/>
              </a:rPr>
              <a:t>°C</a:t>
            </a:r>
            <a:r>
              <a:rPr lang="en-US" sz="1200" b="0" i="0" u="none" strike="noStrike" kern="1200" baseline="0" dirty="0">
                <a:solidFill>
                  <a:schemeClr val="tx1"/>
                </a:solidFill>
                <a:latin typeface="+mn-lt"/>
                <a:ea typeface="+mn-ea"/>
                <a:cs typeface="+mn-cs"/>
              </a:rPr>
              <a:t> or 38</a:t>
            </a:r>
            <a:r>
              <a:rPr lang="en-US" baseline="0" dirty="0">
                <a:latin typeface="Calibri" panose="020F0502020204030204" pitchFamily="34" charset="0"/>
                <a:cs typeface="Calibri" panose="020F0502020204030204" pitchFamily="34" charset="0"/>
              </a:rPr>
              <a:t>°C</a:t>
            </a:r>
            <a:r>
              <a:rPr lang="en-US" sz="1200" b="0" i="0" u="none" strike="noStrike" kern="1200" baseline="0" dirty="0">
                <a:solidFill>
                  <a:schemeClr val="tx1"/>
                </a:solidFill>
                <a:latin typeface="+mn-lt"/>
                <a:ea typeface="+mn-ea"/>
                <a:cs typeface="+mn-cs"/>
              </a:rPr>
              <a:t>, verify that temperature with a non-contact thermometer, which is more accurate.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Beyond this disadvantage, thermal cameras also must be highly calibrated and regularly maintained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13036555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3" y="2099733"/>
            <a:ext cx="10317909" cy="2677648"/>
          </a:xfrm>
        </p:spPr>
        <p:txBody>
          <a:bodyPr/>
          <a:lstStyle/>
          <a:p>
            <a:r>
              <a:rPr lang="en-US" b="1" dirty="0"/>
              <a:t>Temperature Screening and Considerations for Thermometers</a:t>
            </a:r>
          </a:p>
        </p:txBody>
      </p:sp>
      <p:sp>
        <p:nvSpPr>
          <p:cNvPr id="3" name="Subtitle 2"/>
          <p:cNvSpPr>
            <a:spLocks noGrp="1"/>
          </p:cNvSpPr>
          <p:nvPr>
            <p:ph type="subTitle" idx="1"/>
          </p:nvPr>
        </p:nvSpPr>
        <p:spPr>
          <a:xfrm>
            <a:off x="1154955" y="4777379"/>
            <a:ext cx="8825658" cy="1612131"/>
          </a:xfrm>
        </p:spPr>
        <p:txBody>
          <a:bodyPr/>
          <a:lstStyle/>
          <a:p>
            <a:r>
              <a:rPr lang="en-US" dirty="0"/>
              <a:t> </a:t>
            </a:r>
          </a:p>
        </p:txBody>
      </p:sp>
      <p:sp>
        <p:nvSpPr>
          <p:cNvPr id="5" name="Subtitle 2"/>
          <p:cNvSpPr txBox="1">
            <a:spLocks/>
          </p:cNvSpPr>
          <p:nvPr/>
        </p:nvSpPr>
        <p:spPr>
          <a:xfrm>
            <a:off x="1307355" y="4929779"/>
            <a:ext cx="8825658" cy="1612131"/>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SzPct val="80000"/>
              <a:buFont typeface="Wingdings 3" charset="2"/>
              <a:buNone/>
              <a:defRPr sz="1800" b="0" i="0" kern="1200" cap="all">
                <a:solidFill>
                  <a:schemeClr val="accent1"/>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b="0" i="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b="0" i="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9pPr>
          </a:lstStyle>
          <a:p>
            <a:r>
              <a:rPr lang="en-US" dirty="0"/>
              <a:t>Master training program</a:t>
            </a:r>
          </a:p>
          <a:p>
            <a:r>
              <a:rPr lang="en-US" dirty="0"/>
              <a:t>[</a:t>
            </a:r>
            <a:r>
              <a:rPr lang="en-US" dirty="0">
                <a:solidFill>
                  <a:srgbClr val="FF0000"/>
                </a:solidFill>
              </a:rPr>
              <a:t>Date</a:t>
            </a:r>
            <a:r>
              <a:rPr lang="en-US" dirty="0"/>
              <a:t>]</a:t>
            </a:r>
          </a:p>
          <a:p>
            <a:r>
              <a:rPr lang="en-US" dirty="0"/>
              <a:t> </a:t>
            </a:r>
          </a:p>
          <a:p>
            <a:r>
              <a:rPr lang="en-US" dirty="0"/>
              <a:t> </a:t>
            </a:r>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Non-Contact Thermometer Demonstration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700502" y="2332037"/>
            <a:ext cx="3844259" cy="3416300"/>
          </a:xfrm>
        </p:spPr>
      </p:pic>
      <p:sp>
        <p:nvSpPr>
          <p:cNvPr id="8" name="Content Placeholder 2"/>
          <p:cNvSpPr txBox="1">
            <a:spLocks/>
          </p:cNvSpPr>
          <p:nvPr/>
        </p:nvSpPr>
        <p:spPr>
          <a:xfrm>
            <a:off x="533400" y="2432050"/>
            <a:ext cx="6991349" cy="42545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2000" dirty="0"/>
              <a:t>By two facilitators</a:t>
            </a:r>
          </a:p>
          <a:p>
            <a:r>
              <a:rPr lang="en-US" sz="2000" dirty="0"/>
              <a:t>To read aloud thermometer calibration and temperature taking guidelines</a:t>
            </a:r>
          </a:p>
        </p:txBody>
      </p:sp>
      <p:sp>
        <p:nvSpPr>
          <p:cNvPr id="6" name="TextBox 5"/>
          <p:cNvSpPr txBox="1"/>
          <p:nvPr/>
        </p:nvSpPr>
        <p:spPr>
          <a:xfrm>
            <a:off x="7619540" y="5748337"/>
            <a:ext cx="3925221" cy="646331"/>
          </a:xfrm>
          <a:prstGeom prst="rect">
            <a:avLst/>
          </a:prstGeom>
          <a:noFill/>
        </p:spPr>
        <p:txBody>
          <a:bodyPr wrap="square" rtlCol="0">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2947464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B4478-05A1-4372-A5A5-278026AC7136}"/>
              </a:ext>
            </a:extLst>
          </p:cNvPr>
          <p:cNvSpPr>
            <a:spLocks noGrp="1"/>
          </p:cNvSpPr>
          <p:nvPr>
            <p:ph type="title"/>
          </p:nvPr>
        </p:nvSpPr>
        <p:spPr>
          <a:xfrm>
            <a:off x="1154954" y="679572"/>
            <a:ext cx="8761413" cy="706964"/>
          </a:xfrm>
        </p:spPr>
        <p:txBody>
          <a:bodyPr/>
          <a:lstStyle/>
          <a:p>
            <a:r>
              <a:rPr lang="en-US" dirty="0"/>
              <a:t>Advantages and Disadvantages of Contact less Thermometers</a:t>
            </a:r>
            <a:endParaRPr lang="en-NG" dirty="0"/>
          </a:p>
        </p:txBody>
      </p:sp>
      <p:graphicFrame>
        <p:nvGraphicFramePr>
          <p:cNvPr id="5" name="Table 5">
            <a:extLst>
              <a:ext uri="{FF2B5EF4-FFF2-40B4-BE49-F238E27FC236}">
                <a16:creationId xmlns:a16="http://schemas.microsoft.com/office/drawing/2014/main" id="{10F13A64-9774-476F-8F59-43FB7EC59558}"/>
              </a:ext>
            </a:extLst>
          </p:cNvPr>
          <p:cNvGraphicFramePr>
            <a:graphicFrameLocks noGrp="1"/>
          </p:cNvGraphicFramePr>
          <p:nvPr>
            <p:ph idx="1"/>
            <p:extLst>
              <p:ext uri="{D42A27DB-BD31-4B8C-83A1-F6EECF244321}">
                <p14:modId xmlns:p14="http://schemas.microsoft.com/office/powerpoint/2010/main" val="3296075062"/>
              </p:ext>
            </p:extLst>
          </p:nvPr>
        </p:nvGraphicFramePr>
        <p:xfrm>
          <a:off x="1154954" y="2358189"/>
          <a:ext cx="10226920" cy="4206080"/>
        </p:xfrm>
        <a:graphic>
          <a:graphicData uri="http://schemas.openxmlformats.org/drawingml/2006/table">
            <a:tbl>
              <a:tblPr firstRow="1" bandRow="1">
                <a:tableStyleId>{5C22544A-7EE6-4342-B048-85BDC9FD1C3A}</a:tableStyleId>
              </a:tblPr>
              <a:tblGrid>
                <a:gridCol w="5113460">
                  <a:extLst>
                    <a:ext uri="{9D8B030D-6E8A-4147-A177-3AD203B41FA5}">
                      <a16:colId xmlns:a16="http://schemas.microsoft.com/office/drawing/2014/main" val="484783676"/>
                    </a:ext>
                  </a:extLst>
                </a:gridCol>
                <a:gridCol w="5113460">
                  <a:extLst>
                    <a:ext uri="{9D8B030D-6E8A-4147-A177-3AD203B41FA5}">
                      <a16:colId xmlns:a16="http://schemas.microsoft.com/office/drawing/2014/main" val="2740650502"/>
                    </a:ext>
                  </a:extLst>
                </a:gridCol>
              </a:tblGrid>
              <a:tr h="363762">
                <a:tc>
                  <a:txBody>
                    <a:bodyPr/>
                    <a:lstStyle/>
                    <a:p>
                      <a:r>
                        <a:rPr lang="en-US" dirty="0"/>
                        <a:t>Advantages</a:t>
                      </a:r>
                      <a:endParaRPr lang="en-NG" dirty="0"/>
                    </a:p>
                  </a:txBody>
                  <a:tcPr/>
                </a:tc>
                <a:tc>
                  <a:txBody>
                    <a:bodyPr/>
                    <a:lstStyle/>
                    <a:p>
                      <a:r>
                        <a:rPr lang="en-US" dirty="0"/>
                        <a:t>Disadvantages</a:t>
                      </a:r>
                      <a:endParaRPr lang="en-NG" dirty="0"/>
                    </a:p>
                  </a:txBody>
                  <a:tcPr/>
                </a:tc>
                <a:extLst>
                  <a:ext uri="{0D108BD9-81ED-4DB2-BD59-A6C34878D82A}">
                    <a16:rowId xmlns:a16="http://schemas.microsoft.com/office/drawing/2014/main" val="1386394585"/>
                  </a:ext>
                </a:extLst>
              </a:tr>
              <a:tr h="3840320">
                <a:tc>
                  <a:txBody>
                    <a:bodyPr/>
                    <a:lstStyle/>
                    <a:p>
                      <a:pPr marL="285750" indent="-285750">
                        <a:buFont typeface="Arial" panose="020B0604020202020204" pitchFamily="34" charset="0"/>
                        <a:buChar char="•"/>
                      </a:pPr>
                      <a:r>
                        <a:rPr lang="en-US" dirty="0"/>
                        <a:t>Measurements can be taken from a distance  where items should not be touched or contaminated. </a:t>
                      </a:r>
                    </a:p>
                    <a:p>
                      <a:pPr marL="285750" indent="-285750">
                        <a:buFont typeface="Arial" panose="020B0604020202020204" pitchFamily="34" charset="0"/>
                        <a:buChar char="•"/>
                      </a:pPr>
                      <a:r>
                        <a:rPr lang="en-US" dirty="0"/>
                        <a:t>They are excellent for surface measurements</a:t>
                      </a:r>
                    </a:p>
                    <a:p>
                      <a:pPr marL="285750" indent="-285750">
                        <a:buFont typeface="Arial" panose="020B0604020202020204" pitchFamily="34" charset="0"/>
                        <a:buChar char="•"/>
                      </a:pPr>
                      <a:r>
                        <a:rPr lang="en-US" dirty="0"/>
                        <a:t>Measurements can also be taken of moving parts</a:t>
                      </a:r>
                    </a:p>
                    <a:p>
                      <a:pPr marL="285750" indent="-285750">
                        <a:buFont typeface="Arial" panose="020B0604020202020204" pitchFamily="34" charset="0"/>
                        <a:buChar char="•"/>
                      </a:pPr>
                      <a:r>
                        <a:rPr lang="en-US" dirty="0"/>
                        <a:t>Infrared thermometers operate well for a variety of applications</a:t>
                      </a:r>
                    </a:p>
                    <a:p>
                      <a:pPr marL="285750" indent="-285750">
                        <a:buFont typeface="Arial" panose="020B0604020202020204" pitchFamily="34" charset="0"/>
                        <a:buChar char="•"/>
                      </a:pPr>
                      <a:r>
                        <a:rPr lang="en-US" dirty="0"/>
                        <a:t>Memory and advanced measurement functionality is available</a:t>
                      </a:r>
                    </a:p>
                    <a:p>
                      <a:pPr marL="285750" indent="-285750">
                        <a:buFont typeface="Arial" panose="020B0604020202020204" pitchFamily="34" charset="0"/>
                        <a:buChar char="•"/>
                      </a:pPr>
                      <a:r>
                        <a:rPr lang="en-US" dirty="0"/>
                        <a:t>They are compact, lightweight, and easy to use</a:t>
                      </a:r>
                      <a:endParaRPr lang="en-NG" dirty="0"/>
                    </a:p>
                  </a:txBody>
                  <a:tcPr/>
                </a:tc>
                <a:tc>
                  <a:txBody>
                    <a:bodyPr/>
                    <a:lstStyle/>
                    <a:p>
                      <a:pPr marL="285750" indent="-285750">
                        <a:buFont typeface="Arial" panose="020B0604020202020204" pitchFamily="34" charset="0"/>
                        <a:buChar char="•"/>
                      </a:pPr>
                      <a:r>
                        <a:rPr lang="en-US" dirty="0"/>
                        <a:t>Infrared thermometers cannot take measurements of gas or liquids</a:t>
                      </a:r>
                    </a:p>
                    <a:p>
                      <a:pPr marL="285750" indent="-285750">
                        <a:buFont typeface="Arial" panose="020B0604020202020204" pitchFamily="34" charset="0"/>
                        <a:buChar char="•"/>
                      </a:pPr>
                      <a:r>
                        <a:rPr lang="en-US" dirty="0"/>
                        <a:t>The environment needs to be clean, without dust, high humidity, or similar</a:t>
                      </a:r>
                    </a:p>
                    <a:p>
                      <a:pPr marL="285750" indent="-285750">
                        <a:buFont typeface="Arial" panose="020B0604020202020204" pitchFamily="34" charset="0"/>
                        <a:buChar char="•"/>
                      </a:pPr>
                      <a:r>
                        <a:rPr lang="en-US" dirty="0"/>
                        <a:t>Depending on the model, the accuracy can be marginal</a:t>
                      </a:r>
                    </a:p>
                    <a:p>
                      <a:pPr marL="285750" indent="-285750">
                        <a:buFont typeface="Arial" panose="020B0604020202020204" pitchFamily="34" charset="0"/>
                        <a:buChar char="•"/>
                      </a:pPr>
                      <a:r>
                        <a:rPr lang="en-US" dirty="0"/>
                        <a:t>Specialty meters can be very expensive</a:t>
                      </a:r>
                      <a:endParaRPr lang="en-NG" dirty="0"/>
                    </a:p>
                  </a:txBody>
                  <a:tcPr/>
                </a:tc>
                <a:extLst>
                  <a:ext uri="{0D108BD9-81ED-4DB2-BD59-A6C34878D82A}">
                    <a16:rowId xmlns:a16="http://schemas.microsoft.com/office/drawing/2014/main" val="2188045442"/>
                  </a:ext>
                </a:extLst>
              </a:tr>
            </a:tbl>
          </a:graphicData>
        </a:graphic>
      </p:graphicFrame>
      <p:sp>
        <p:nvSpPr>
          <p:cNvPr id="4" name="Slide Number Placeholder 3">
            <a:extLst>
              <a:ext uri="{FF2B5EF4-FFF2-40B4-BE49-F238E27FC236}">
                <a16:creationId xmlns:a16="http://schemas.microsoft.com/office/drawing/2014/main" id="{F6CBDC28-5973-42AB-83D4-C5806096B718}"/>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539875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36421-E678-4CBF-8C65-590C8BB318F9}"/>
              </a:ext>
            </a:extLst>
          </p:cNvPr>
          <p:cNvSpPr>
            <a:spLocks noGrp="1"/>
          </p:cNvSpPr>
          <p:nvPr>
            <p:ph type="title"/>
          </p:nvPr>
        </p:nvSpPr>
        <p:spPr>
          <a:xfrm>
            <a:off x="1154954" y="679572"/>
            <a:ext cx="8761413" cy="706964"/>
          </a:xfrm>
        </p:spPr>
        <p:txBody>
          <a:bodyPr/>
          <a:lstStyle/>
          <a:p>
            <a:r>
              <a:rPr lang="en-US" dirty="0"/>
              <a:t>How to take temperature with a contactless forehead thermometer</a:t>
            </a:r>
            <a:endParaRPr lang="en-NG" dirty="0"/>
          </a:p>
        </p:txBody>
      </p:sp>
      <p:sp>
        <p:nvSpPr>
          <p:cNvPr id="3" name="Content Placeholder 2">
            <a:extLst>
              <a:ext uri="{FF2B5EF4-FFF2-40B4-BE49-F238E27FC236}">
                <a16:creationId xmlns:a16="http://schemas.microsoft.com/office/drawing/2014/main" id="{E3CC33C9-FBBB-4E5F-ACEE-AC30EDAB40A1}"/>
              </a:ext>
            </a:extLst>
          </p:cNvPr>
          <p:cNvSpPr>
            <a:spLocks noGrp="1"/>
          </p:cNvSpPr>
          <p:nvPr>
            <p:ph idx="1"/>
          </p:nvPr>
        </p:nvSpPr>
        <p:spPr>
          <a:xfrm>
            <a:off x="1154954" y="2603500"/>
            <a:ext cx="9197585" cy="3574928"/>
          </a:xfrm>
        </p:spPr>
        <p:txBody>
          <a:bodyPr>
            <a:normAutofit fontScale="92500" lnSpcReduction="20000"/>
          </a:bodyPr>
          <a:lstStyle/>
          <a:p>
            <a:r>
              <a:rPr lang="en-US" dirty="0"/>
              <a:t>Activate the device with the power button. You’ll know it’s on if it lights up and a startup sequence loads.</a:t>
            </a:r>
          </a:p>
          <a:p>
            <a:r>
              <a:rPr lang="en-US" dirty="0"/>
              <a:t>When your thermometer is ready, position it no more than 2 inches away from the center of the forehead. You can also touch the forehead with some models. Either way, you’ll get the most accurate reading possible if the forehead is clean and clear of hair.</a:t>
            </a:r>
          </a:p>
          <a:p>
            <a:r>
              <a:rPr lang="en-US" dirty="0"/>
              <a:t>Many thermometers have a guidance light that takes the guesswork out of positioning.</a:t>
            </a:r>
          </a:p>
          <a:p>
            <a:r>
              <a:rPr lang="en-US" dirty="0"/>
              <a:t>Make sure to hold the thermometer steady. The thermometer and forehead must be free of movement in order to get an accurate reading.</a:t>
            </a:r>
          </a:p>
          <a:p>
            <a:r>
              <a:rPr lang="en-US" dirty="0"/>
              <a:t>Press the temperature button.</a:t>
            </a:r>
          </a:p>
          <a:p>
            <a:r>
              <a:rPr lang="en-US" dirty="0"/>
              <a:t>Your device will beep or flash to let you know the temperature is ready to be read. This will only take around 2 seconds.</a:t>
            </a:r>
            <a:endParaRPr lang="en-NG" dirty="0"/>
          </a:p>
        </p:txBody>
      </p:sp>
      <p:sp>
        <p:nvSpPr>
          <p:cNvPr id="4" name="Slide Number Placeholder 3">
            <a:extLst>
              <a:ext uri="{FF2B5EF4-FFF2-40B4-BE49-F238E27FC236}">
                <a16:creationId xmlns:a16="http://schemas.microsoft.com/office/drawing/2014/main" id="{8DA7021E-30E9-4D10-8819-B8477A1593FD}"/>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2715464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in Groups: Taking Temperatures</a:t>
            </a:r>
          </a:p>
        </p:txBody>
      </p:sp>
      <p:sp>
        <p:nvSpPr>
          <p:cNvPr id="3" name="Content Placeholder 2"/>
          <p:cNvSpPr>
            <a:spLocks noGrp="1"/>
          </p:cNvSpPr>
          <p:nvPr>
            <p:ph idx="1"/>
          </p:nvPr>
        </p:nvSpPr>
        <p:spPr>
          <a:xfrm>
            <a:off x="552450" y="2603500"/>
            <a:ext cx="11163299" cy="3416300"/>
          </a:xfrm>
        </p:spPr>
        <p:txBody>
          <a:bodyPr>
            <a:normAutofit/>
          </a:bodyPr>
          <a:lstStyle/>
          <a:p>
            <a:r>
              <a:rPr lang="en-US" sz="2400" dirty="0"/>
              <a:t>Break back into your groups </a:t>
            </a:r>
          </a:p>
          <a:p>
            <a:r>
              <a:rPr lang="en-US" sz="2400" dirty="0"/>
              <a:t>Each group will have a facilitator assigned to them</a:t>
            </a:r>
          </a:p>
          <a:p>
            <a:r>
              <a:rPr lang="en-US" sz="2400" dirty="0"/>
              <a:t>The facilitator will again demonstrate the accurate way of calibrating and taking a temperature; each group member has a chance to practice</a:t>
            </a:r>
          </a:p>
          <a:p>
            <a:r>
              <a:rPr lang="en-US" sz="2400" dirty="0"/>
              <a:t>Group members will then be evaluated in accurate temperature taking methods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559136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700088" y="2597148"/>
            <a:ext cx="10490651" cy="3711575"/>
          </a:xfrm>
        </p:spPr>
        <p:txBody>
          <a:bodyPr>
            <a:normAutofit/>
          </a:bodyPr>
          <a:lstStyle/>
          <a:p>
            <a:r>
              <a:rPr lang="en-US" sz="2400" dirty="0"/>
              <a:t>Determine the role of temperature screening in health surveillance</a:t>
            </a:r>
          </a:p>
          <a:p>
            <a:pPr lvl="0"/>
            <a:r>
              <a:rPr lang="en-US" sz="2400" dirty="0"/>
              <a:t>Discuss the primary methods of temperature screening at a POE</a:t>
            </a:r>
          </a:p>
          <a:p>
            <a:pPr lvl="0"/>
            <a:r>
              <a:rPr lang="en-US" sz="2400" dirty="0"/>
              <a:t>Learn the primary considerations for thermal scanners (if used) at a POE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Fever</a:t>
            </a:r>
          </a:p>
        </p:txBody>
      </p:sp>
      <p:sp>
        <p:nvSpPr>
          <p:cNvPr id="3" name="Content Placeholder 2"/>
          <p:cNvSpPr>
            <a:spLocks noGrp="1"/>
          </p:cNvSpPr>
          <p:nvPr>
            <p:ph idx="1"/>
          </p:nvPr>
        </p:nvSpPr>
        <p:spPr>
          <a:xfrm>
            <a:off x="552450" y="2603500"/>
            <a:ext cx="11140733" cy="3416300"/>
          </a:xfrm>
        </p:spPr>
        <p:txBody>
          <a:bodyPr>
            <a:normAutofit/>
          </a:bodyPr>
          <a:lstStyle/>
          <a:p>
            <a:r>
              <a:rPr lang="en-US" sz="2400" dirty="0"/>
              <a:t>Average body temperature is 37ºC</a:t>
            </a:r>
          </a:p>
          <a:p>
            <a:r>
              <a:rPr lang="en-US" sz="2400" dirty="0"/>
              <a:t>Fever is a measured body temperature above normal</a:t>
            </a:r>
          </a:p>
          <a:p>
            <a:pPr lvl="1"/>
            <a:r>
              <a:rPr lang="en-US" sz="2000" dirty="0"/>
              <a:t>Fever is the most common symptom of an infectious disease</a:t>
            </a:r>
          </a:p>
          <a:p>
            <a:pPr lvl="1"/>
            <a:r>
              <a:rPr lang="en-US" sz="2000" dirty="0"/>
              <a:t>Other causes of fever include other medical conditions, severe trauma or injury, or some medicines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0095" y="4675115"/>
            <a:ext cx="1843088" cy="1838469"/>
          </a:xfrm>
          <a:prstGeom prst="rect">
            <a:avLst/>
          </a:prstGeom>
        </p:spPr>
      </p:pic>
    </p:spTree>
    <p:extLst>
      <p:ext uri="{BB962C8B-B14F-4D97-AF65-F5344CB8AC3E}">
        <p14:creationId xmlns:p14="http://schemas.microsoft.com/office/powerpoint/2010/main" val="330122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685800"/>
            <a:ext cx="8761413" cy="994832"/>
          </a:xfrm>
        </p:spPr>
        <p:txBody>
          <a:bodyPr/>
          <a:lstStyle/>
          <a:p>
            <a:r>
              <a:rPr lang="en-US" dirty="0"/>
              <a:t>Temperature Screening’s Role in Health Surveillance</a:t>
            </a:r>
          </a:p>
        </p:txBody>
      </p:sp>
      <p:sp>
        <p:nvSpPr>
          <p:cNvPr id="3" name="Content Placeholder 2"/>
          <p:cNvSpPr>
            <a:spLocks noGrp="1"/>
          </p:cNvSpPr>
          <p:nvPr>
            <p:ph idx="1"/>
          </p:nvPr>
        </p:nvSpPr>
        <p:spPr>
          <a:xfrm>
            <a:off x="472701" y="2574925"/>
            <a:ext cx="5819090" cy="3416300"/>
          </a:xfrm>
        </p:spPr>
        <p:txBody>
          <a:bodyPr>
            <a:normAutofit/>
          </a:bodyPr>
          <a:lstStyle/>
          <a:p>
            <a:r>
              <a:rPr lang="en-US" sz="2200" dirty="0"/>
              <a:t>It is routinely used at POE during ill traveler risk assessments</a:t>
            </a:r>
          </a:p>
          <a:p>
            <a:r>
              <a:rPr lang="en-US" sz="2200" b="1" dirty="0"/>
              <a:t>Always take a temperature during a risk assessment</a:t>
            </a:r>
          </a:p>
          <a:p>
            <a:r>
              <a:rPr lang="en-US" sz="2200" dirty="0"/>
              <a:t>It can be used at POE during disease-specific screening</a:t>
            </a:r>
          </a:p>
          <a:p>
            <a:pPr marL="0" indent="0">
              <a:buNone/>
            </a:pP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4191" y="2819400"/>
            <a:ext cx="5366808" cy="2927350"/>
          </a:xfrm>
          <a:prstGeom prst="rect">
            <a:avLst/>
          </a:prstGeom>
        </p:spPr>
      </p:pic>
      <p:sp>
        <p:nvSpPr>
          <p:cNvPr id="6" name="TextBox 5"/>
          <p:cNvSpPr txBox="1"/>
          <p:nvPr/>
        </p:nvSpPr>
        <p:spPr>
          <a:xfrm>
            <a:off x="7265518" y="5746750"/>
            <a:ext cx="3925221" cy="646331"/>
          </a:xfrm>
          <a:prstGeom prst="rect">
            <a:avLst/>
          </a:prstGeom>
          <a:noFill/>
        </p:spPr>
        <p:txBody>
          <a:bodyPr wrap="square" rtlCol="0">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4075150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6378" y="679572"/>
            <a:ext cx="8761413" cy="1355195"/>
          </a:xfrm>
        </p:spPr>
        <p:txBody>
          <a:bodyPr/>
          <a:lstStyle/>
          <a:p>
            <a:r>
              <a:rPr lang="en-US" dirty="0"/>
              <a:t>Temperature Screening is only </a:t>
            </a:r>
            <a:r>
              <a:rPr lang="en-US" u="sng" dirty="0"/>
              <a:t>Part</a:t>
            </a:r>
            <a:r>
              <a:rPr lang="en-US" dirty="0"/>
              <a:t> of a Risk Assessment</a:t>
            </a:r>
          </a:p>
        </p:txBody>
      </p:sp>
      <p:sp>
        <p:nvSpPr>
          <p:cNvPr id="3" name="Content Placeholder 2"/>
          <p:cNvSpPr>
            <a:spLocks noGrp="1"/>
          </p:cNvSpPr>
          <p:nvPr>
            <p:ph idx="1"/>
          </p:nvPr>
        </p:nvSpPr>
        <p:spPr>
          <a:xfrm>
            <a:off x="438150" y="2603500"/>
            <a:ext cx="11296650" cy="4040188"/>
          </a:xfrm>
        </p:spPr>
        <p:txBody>
          <a:bodyPr>
            <a:noAutofit/>
          </a:bodyPr>
          <a:lstStyle/>
          <a:p>
            <a:r>
              <a:rPr lang="en-US" sz="2400" dirty="0"/>
              <a:t>Even the best temperature screening will still “miss” some infectious disease cases</a:t>
            </a:r>
          </a:p>
          <a:p>
            <a:pPr lvl="1"/>
            <a:r>
              <a:rPr lang="en-US" sz="2000" dirty="0"/>
              <a:t>Travelers may be taking medications to mask their fever</a:t>
            </a:r>
          </a:p>
          <a:p>
            <a:pPr lvl="1"/>
            <a:r>
              <a:rPr lang="en-US" sz="2000" dirty="0"/>
              <a:t>Travelers may have been infected with the disease but are not showing symptoms yet (i.e., are incubating disease)</a:t>
            </a:r>
          </a:p>
          <a:p>
            <a:pPr lvl="1"/>
            <a:r>
              <a:rPr lang="en-US" sz="2000" dirty="0"/>
              <a:t>Some infections might not always have a fever, even when symptomatic, e.g., influenza</a:t>
            </a:r>
          </a:p>
          <a:p>
            <a:r>
              <a:rPr lang="en-US" sz="2400" dirty="0"/>
              <a:t>Temperature screening should be a necessary part, but not the </a:t>
            </a:r>
            <a:r>
              <a:rPr lang="en-US" sz="2400" u="sng" dirty="0"/>
              <a:t>only</a:t>
            </a:r>
            <a:r>
              <a:rPr lang="en-US" sz="2400" dirty="0"/>
              <a:t> part, of a health risk assessment</a:t>
            </a:r>
          </a:p>
          <a:p>
            <a:pPr lvl="1"/>
            <a:r>
              <a:rPr lang="en-US" sz="2000" dirty="0"/>
              <a:t>Also take medical history, travel history, symptom history, and exposure history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291591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C3688-775B-4B97-B7FB-068EE5B568F0}"/>
              </a:ext>
            </a:extLst>
          </p:cNvPr>
          <p:cNvSpPr>
            <a:spLocks noGrp="1"/>
          </p:cNvSpPr>
          <p:nvPr>
            <p:ph type="title"/>
          </p:nvPr>
        </p:nvSpPr>
        <p:spPr/>
        <p:txBody>
          <a:bodyPr/>
          <a:lstStyle/>
          <a:p>
            <a:r>
              <a:rPr lang="en-US" dirty="0"/>
              <a:t>Overview of thermometers </a:t>
            </a:r>
            <a:endParaRPr lang="en-NG" dirty="0"/>
          </a:p>
        </p:txBody>
      </p:sp>
      <p:sp>
        <p:nvSpPr>
          <p:cNvPr id="3" name="Content Placeholder 2">
            <a:extLst>
              <a:ext uri="{FF2B5EF4-FFF2-40B4-BE49-F238E27FC236}">
                <a16:creationId xmlns:a16="http://schemas.microsoft.com/office/drawing/2014/main" id="{BA48C45B-6B78-41B1-9AA0-E5D058000169}"/>
              </a:ext>
            </a:extLst>
          </p:cNvPr>
          <p:cNvSpPr>
            <a:spLocks noGrp="1"/>
          </p:cNvSpPr>
          <p:nvPr>
            <p:ph idx="1"/>
          </p:nvPr>
        </p:nvSpPr>
        <p:spPr/>
        <p:txBody>
          <a:bodyPr/>
          <a:lstStyle/>
          <a:p>
            <a:r>
              <a:rPr lang="en-US" dirty="0"/>
              <a:t>Thermometer (thermos: hot; </a:t>
            </a:r>
            <a:r>
              <a:rPr lang="en-US" dirty="0" err="1"/>
              <a:t>metron</a:t>
            </a:r>
            <a:r>
              <a:rPr lang="en-US" dirty="0"/>
              <a:t>: measure) is the universal instrument used to measure temperature</a:t>
            </a:r>
          </a:p>
          <a:p>
            <a:r>
              <a:rPr lang="en-US" dirty="0"/>
              <a:t>The ability to accurately find out if someone has a fever gives you much-needed information about important next steps for their care</a:t>
            </a:r>
          </a:p>
          <a:p>
            <a:r>
              <a:rPr lang="en-US" dirty="0"/>
              <a:t>There are many types of contact and contact-free thermometers</a:t>
            </a:r>
          </a:p>
          <a:p>
            <a:r>
              <a:rPr lang="en-US" dirty="0"/>
              <a:t>No matter which type you choose, read the manufacturer’s instructions carefully</a:t>
            </a:r>
          </a:p>
          <a:p>
            <a:r>
              <a:rPr lang="en-US" dirty="0"/>
              <a:t>No thermometer will provide accurate results if it’s used incorrectly</a:t>
            </a:r>
            <a:endParaRPr lang="en-NG" dirty="0"/>
          </a:p>
        </p:txBody>
      </p:sp>
      <p:sp>
        <p:nvSpPr>
          <p:cNvPr id="4" name="Slide Number Placeholder 3">
            <a:extLst>
              <a:ext uri="{FF2B5EF4-FFF2-40B4-BE49-F238E27FC236}">
                <a16:creationId xmlns:a16="http://schemas.microsoft.com/office/drawing/2014/main" id="{09DA9768-55F3-4E6E-8C83-85F8BA0E25FE}"/>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9980569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Non-Contact Thermometers</a:t>
            </a:r>
          </a:p>
        </p:txBody>
      </p:sp>
      <p:sp>
        <p:nvSpPr>
          <p:cNvPr id="3" name="Content Placeholder 2"/>
          <p:cNvSpPr>
            <a:spLocks noGrp="1"/>
          </p:cNvSpPr>
          <p:nvPr>
            <p:ph idx="1"/>
          </p:nvPr>
        </p:nvSpPr>
        <p:spPr>
          <a:xfrm>
            <a:off x="3962400" y="2603500"/>
            <a:ext cx="7600950" cy="3778250"/>
          </a:xfrm>
        </p:spPr>
        <p:txBody>
          <a:bodyPr>
            <a:normAutofit/>
          </a:bodyPr>
          <a:lstStyle/>
          <a:p>
            <a:r>
              <a:rPr lang="en-US" sz="2200" dirty="0"/>
              <a:t>A way to take someone’s temperature without touching them</a:t>
            </a:r>
          </a:p>
          <a:p>
            <a:r>
              <a:rPr lang="en-US" sz="2200" dirty="0"/>
              <a:t>Similar in accuracy to contact-based thermometers</a:t>
            </a:r>
          </a:p>
          <a:p>
            <a:r>
              <a:rPr lang="en-US" sz="2200" dirty="0"/>
              <a:t>Knowledge of specific model of non-contact thermometer is very important</a:t>
            </a:r>
          </a:p>
          <a:p>
            <a:pPr lvl="1"/>
            <a:r>
              <a:rPr lang="en-US" sz="2200" dirty="0"/>
              <a:t>Calibration techniques</a:t>
            </a:r>
          </a:p>
          <a:p>
            <a:pPr lvl="1"/>
            <a:r>
              <a:rPr lang="en-US" sz="2200" dirty="0"/>
              <a:t>Where to measure temperature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513" y="2354630"/>
            <a:ext cx="2909888" cy="196654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513" y="4387850"/>
            <a:ext cx="2867025" cy="1866900"/>
          </a:xfrm>
          <a:prstGeom prst="rect">
            <a:avLst/>
          </a:prstGeom>
        </p:spPr>
      </p:pic>
      <p:sp>
        <p:nvSpPr>
          <p:cNvPr id="7" name="TextBox 6"/>
          <p:cNvSpPr txBox="1"/>
          <p:nvPr/>
        </p:nvSpPr>
        <p:spPr>
          <a:xfrm>
            <a:off x="163846" y="6211669"/>
            <a:ext cx="3925221" cy="646331"/>
          </a:xfrm>
          <a:prstGeom prst="rect">
            <a:avLst/>
          </a:prstGeom>
          <a:noFill/>
        </p:spPr>
        <p:txBody>
          <a:bodyPr wrap="square" rtlCol="0">
            <a:spAutoFit/>
          </a:bodyPr>
          <a:lstStyle/>
          <a:p>
            <a:pPr algn="ctr"/>
            <a:r>
              <a:rPr lang="en-US" dirty="0">
                <a:solidFill>
                  <a:srgbClr val="FF0000"/>
                </a:solidFill>
              </a:rPr>
              <a:t>Example photos; update with country-specific photos</a:t>
            </a:r>
          </a:p>
        </p:txBody>
      </p:sp>
    </p:spTree>
    <p:extLst>
      <p:ext uri="{BB962C8B-B14F-4D97-AF65-F5344CB8AC3E}">
        <p14:creationId xmlns:p14="http://schemas.microsoft.com/office/powerpoint/2010/main" val="3912112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Temperature “Cutoffs”</a:t>
            </a:r>
          </a:p>
        </p:txBody>
      </p:sp>
      <p:sp>
        <p:nvSpPr>
          <p:cNvPr id="3" name="Content Placeholder 2"/>
          <p:cNvSpPr>
            <a:spLocks noGrp="1"/>
          </p:cNvSpPr>
          <p:nvPr>
            <p:ph idx="1"/>
          </p:nvPr>
        </p:nvSpPr>
        <p:spPr>
          <a:xfrm>
            <a:off x="457200" y="2603500"/>
            <a:ext cx="7630365" cy="3416300"/>
          </a:xfrm>
        </p:spPr>
        <p:txBody>
          <a:bodyPr>
            <a:normAutofit/>
          </a:bodyPr>
          <a:lstStyle/>
          <a:p>
            <a:r>
              <a:rPr lang="en-US" sz="2000" dirty="0"/>
              <a:t>When you are not sure of the disease in question, usually a temperature of approximately 37.5ºC or 38ºC or higher is an indication that the person is ill</a:t>
            </a:r>
          </a:p>
          <a:p>
            <a:r>
              <a:rPr lang="en-US" sz="2000" dirty="0"/>
              <a:t>A person can still be infectious with a lower temperature – this is why other information is so important to collect</a:t>
            </a:r>
          </a:p>
          <a:p>
            <a:r>
              <a:rPr lang="en-US" sz="2000" dirty="0"/>
              <a:t>Temperature “cutoffs” are more useful during mass screening events like Ebola screening during the 2014-2015 West African outbreak</a:t>
            </a:r>
          </a:p>
          <a:p>
            <a:r>
              <a:rPr lang="en-US" sz="2000" dirty="0"/>
              <a:t>If a temperature if below 35ºC, retake the temperature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397129" y="2214563"/>
            <a:ext cx="3657600" cy="3349936"/>
          </a:xfrm>
          <a:prstGeom prst="rect">
            <a:avLst/>
          </a:prstGeom>
        </p:spPr>
      </p:pic>
      <p:sp>
        <p:nvSpPr>
          <p:cNvPr id="8" name="TextBox 7"/>
          <p:cNvSpPr txBox="1"/>
          <p:nvPr/>
        </p:nvSpPr>
        <p:spPr>
          <a:xfrm>
            <a:off x="8087565" y="5498265"/>
            <a:ext cx="3829050" cy="1200329"/>
          </a:xfrm>
          <a:prstGeom prst="rect">
            <a:avLst/>
          </a:prstGeom>
          <a:noFill/>
        </p:spPr>
        <p:txBody>
          <a:bodyPr wrap="square" rtlCol="0">
            <a:spAutoFit/>
          </a:bodyPr>
          <a:lstStyle/>
          <a:p>
            <a:pPr algn="ctr"/>
            <a:r>
              <a:rPr lang="en-US" dirty="0">
                <a:solidFill>
                  <a:srgbClr val="FF0000"/>
                </a:solidFill>
              </a:rPr>
              <a:t>Temperature cutoff guidance during Ebola outbreak screening; update using country-specific cutoffs</a:t>
            </a:r>
          </a:p>
        </p:txBody>
      </p:sp>
    </p:spTree>
    <p:extLst>
      <p:ext uri="{BB962C8B-B14F-4D97-AF65-F5344CB8AC3E}">
        <p14:creationId xmlns:p14="http://schemas.microsoft.com/office/powerpoint/2010/main" val="1397405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Thermal Camera / Thermal Scanner Considerations</a:t>
            </a:r>
          </a:p>
        </p:txBody>
      </p:sp>
      <p:sp>
        <p:nvSpPr>
          <p:cNvPr id="3" name="Content Placeholder 2"/>
          <p:cNvSpPr>
            <a:spLocks noGrp="1"/>
          </p:cNvSpPr>
          <p:nvPr>
            <p:ph idx="1"/>
          </p:nvPr>
        </p:nvSpPr>
        <p:spPr>
          <a:xfrm>
            <a:off x="4991100" y="2374900"/>
            <a:ext cx="6991349" cy="4254500"/>
          </a:xfrm>
        </p:spPr>
        <p:txBody>
          <a:bodyPr>
            <a:normAutofit lnSpcReduction="10000"/>
          </a:bodyPr>
          <a:lstStyle/>
          <a:p>
            <a:r>
              <a:rPr lang="en-US" sz="2000" dirty="0"/>
              <a:t>More common at airports than other POE</a:t>
            </a:r>
          </a:p>
          <a:p>
            <a:r>
              <a:rPr lang="en-US" sz="2000" dirty="0"/>
              <a:t>Advantages</a:t>
            </a:r>
          </a:p>
          <a:p>
            <a:pPr lvl="1"/>
            <a:r>
              <a:rPr lang="en-US" sz="1800" dirty="0"/>
              <a:t>Can measure temperature from greater distance than a non-contact thermometer</a:t>
            </a:r>
          </a:p>
          <a:p>
            <a:pPr lvl="1"/>
            <a:r>
              <a:rPr lang="en-US" sz="1800" dirty="0"/>
              <a:t>Can “screen” people faster vs. non-contact thermometers</a:t>
            </a:r>
          </a:p>
          <a:p>
            <a:r>
              <a:rPr lang="en-US" sz="2000" dirty="0"/>
              <a:t>Disadvantages</a:t>
            </a:r>
          </a:p>
          <a:p>
            <a:pPr lvl="1"/>
            <a:r>
              <a:rPr lang="en-US" sz="1800" dirty="0"/>
              <a:t>Expensive</a:t>
            </a:r>
          </a:p>
          <a:p>
            <a:pPr lvl="1"/>
            <a:r>
              <a:rPr lang="en-US" sz="1800" b="1" dirty="0"/>
              <a:t>Less accurate than non-contact thermometer - verify with a non-contact thermometer</a:t>
            </a:r>
          </a:p>
          <a:p>
            <a:pPr lvl="1"/>
            <a:r>
              <a:rPr lang="en-US" sz="1800" dirty="0"/>
              <a:t>Considerable time for set-up and calibration</a:t>
            </a:r>
          </a:p>
          <a:p>
            <a:pPr lvl="1"/>
            <a:r>
              <a:rPr lang="en-US" sz="1800" dirty="0"/>
              <a:t>Require more training of staff</a:t>
            </a: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409" y="2946400"/>
            <a:ext cx="4294141" cy="2825750"/>
          </a:xfrm>
          <a:prstGeom prst="rect">
            <a:avLst/>
          </a:prstGeom>
        </p:spPr>
      </p:pic>
    </p:spTree>
    <p:extLst>
      <p:ext uri="{BB962C8B-B14F-4D97-AF65-F5344CB8AC3E}">
        <p14:creationId xmlns:p14="http://schemas.microsoft.com/office/powerpoint/2010/main" val="105634738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2758</TotalTime>
  <Words>2883</Words>
  <Application>Microsoft Office PowerPoint</Application>
  <PresentationFormat>Widescreen</PresentationFormat>
  <Paragraphs>180</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Century Gothic</vt:lpstr>
      <vt:lpstr>Wingdings 3</vt:lpstr>
      <vt:lpstr>Ion Boardroom</vt:lpstr>
      <vt:lpstr>Temperature Screening and Considerations for Thermometers</vt:lpstr>
      <vt:lpstr>Learning Objectives</vt:lpstr>
      <vt:lpstr>Fever</vt:lpstr>
      <vt:lpstr>Temperature Screening’s Role in Health Surveillance</vt:lpstr>
      <vt:lpstr>Temperature Screening is only Part of a Risk Assessment</vt:lpstr>
      <vt:lpstr>Overview of thermometers </vt:lpstr>
      <vt:lpstr>Overview of Non-Contact Thermometers</vt:lpstr>
      <vt:lpstr>Temperature “Cutoffs”</vt:lpstr>
      <vt:lpstr>Thermal Camera / Thermal Scanner Considerations</vt:lpstr>
      <vt:lpstr>Non-Contact Thermometer Demonstration</vt:lpstr>
      <vt:lpstr>Advantages and Disadvantages of Contact less Thermometers</vt:lpstr>
      <vt:lpstr>How to take temperature with a contactless forehead thermometer</vt:lpstr>
      <vt:lpstr>Activity in Groups: Taking Temperatures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193</cp:revision>
  <dcterms:created xsi:type="dcterms:W3CDTF">2018-05-15T08:59:29Z</dcterms:created>
  <dcterms:modified xsi:type="dcterms:W3CDTF">2021-04-26T20:42:43Z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2021-04-26T20:42:43Z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39946eb7-a9dc-44fd-a95f-a22c746a8d27</vt:lpwstr>
  </property>
  <property fmtid="{D5CDD505-2E9C-101B-9397-08002B2CF9AE}" pid="8" name="MSIP_Label_7b94a7b8-f06c-4dfe-bdcc-9b548fd58c31_ContentBits">
    <vt:lpwstr>0</vt:lpwstr>
  </property>
</Properties>
</file>